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76" r:id="rId9"/>
    <p:sldId id="274" r:id="rId10"/>
    <p:sldId id="267" r:id="rId11"/>
    <p:sldId id="264" r:id="rId12"/>
    <p:sldId id="265" r:id="rId13"/>
    <p:sldId id="268" r:id="rId14"/>
    <p:sldId id="269" r:id="rId15"/>
    <p:sldId id="277" r:id="rId16"/>
    <p:sldId id="270" r:id="rId17"/>
    <p:sldId id="271" r:id="rId18"/>
    <p:sldId id="272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5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58.png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62.png"/><Relationship Id="rId5" Type="http://schemas.openxmlformats.org/officeDocument/2006/relationships/image" Target="../media/image19.png"/><Relationship Id="rId10" Type="http://schemas.openxmlformats.org/officeDocument/2006/relationships/image" Target="../media/image61.png"/><Relationship Id="rId4" Type="http://schemas.openxmlformats.org/officeDocument/2006/relationships/image" Target="../media/image1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6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66.png"/><Relationship Id="rId5" Type="http://schemas.openxmlformats.org/officeDocument/2006/relationships/image" Target="../media/image19.png"/><Relationship Id="rId10" Type="http://schemas.openxmlformats.org/officeDocument/2006/relationships/image" Target="../media/image65.png"/><Relationship Id="rId4" Type="http://schemas.openxmlformats.org/officeDocument/2006/relationships/image" Target="../media/image1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72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7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70.png"/><Relationship Id="rId5" Type="http://schemas.openxmlformats.org/officeDocument/2006/relationships/image" Target="../media/image19.png"/><Relationship Id="rId10" Type="http://schemas.openxmlformats.org/officeDocument/2006/relationships/image" Target="../media/image69.png"/><Relationship Id="rId4" Type="http://schemas.openxmlformats.org/officeDocument/2006/relationships/image" Target="../media/image1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58.png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8.png"/><Relationship Id="rId12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1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4.png"/><Relationship Id="rId5" Type="http://schemas.openxmlformats.org/officeDocument/2006/relationships/image" Target="../media/image1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openxmlformats.org/officeDocument/2006/relationships/image" Target="../media/image52.gif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11912" y="3882570"/>
            <a:ext cx="6995970" cy="5010864"/>
            <a:chOff x="11411912" y="3882570"/>
            <a:chExt cx="6995970" cy="5010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11912" y="3882570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2680" y="-240266"/>
            <a:ext cx="6995970" cy="5010864"/>
            <a:chOff x="1792680" y="-240266"/>
            <a:chExt cx="6995970" cy="50108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2680" y="-240266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9055" y="3490502"/>
            <a:ext cx="9029552" cy="6173956"/>
            <a:chOff x="1519055" y="3490502"/>
            <a:chExt cx="9029552" cy="61739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9055" y="3490502"/>
              <a:ext cx="9029552" cy="61739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60022" y="3577133"/>
            <a:ext cx="418453" cy="510268"/>
            <a:chOff x="3860022" y="3577133"/>
            <a:chExt cx="418453" cy="5102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740000">
              <a:off x="3860022" y="3577133"/>
              <a:ext cx="418453" cy="51026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80071" y="8912555"/>
            <a:ext cx="8976671" cy="1518447"/>
            <a:chOff x="980071" y="8912555"/>
            <a:chExt cx="8976671" cy="15184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980071" y="8912555"/>
              <a:ext cx="8976671" cy="15184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280009" y="1998499"/>
            <a:ext cx="4468041" cy="703973"/>
            <a:chOff x="10280009" y="1998499"/>
            <a:chExt cx="4468041" cy="7039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80009" y="1998499"/>
              <a:ext cx="4468041" cy="70397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265555" y="2055638"/>
            <a:ext cx="6496958" cy="9702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백문이 불여일犬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8634414" y="2666581"/>
            <a:ext cx="7759233" cy="69215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1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유기동물</a:t>
            </a:r>
          </a:p>
          <a:p>
            <a:pPr algn="ctr"/>
            <a:r>
              <a:rPr lang="en-US" sz="101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가족찾기</a:t>
            </a:r>
          </a:p>
          <a:p>
            <a:pPr algn="ctr"/>
            <a:r>
              <a:rPr lang="en-US" sz="101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프로젝트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0087101" y="7200900"/>
            <a:ext cx="4872905" cy="142985"/>
            <a:chOff x="10087101" y="7089296"/>
            <a:chExt cx="4872905" cy="14298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087101" y="7089296"/>
              <a:ext cx="4872905" cy="66079"/>
              <a:chOff x="10087101" y="7089296"/>
              <a:chExt cx="4872905" cy="6607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87101" y="7089296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087101" y="7166202"/>
              <a:ext cx="4872905" cy="66079"/>
              <a:chOff x="10087101" y="7166202"/>
              <a:chExt cx="4872905" cy="6607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87101" y="7166202"/>
                <a:ext cx="4872905" cy="66079"/>
              </a:xfrm>
              <a:prstGeom prst="rect">
                <a:avLst/>
              </a:prstGeom>
            </p:spPr>
          </p:pic>
        </p:grpSp>
      </p:grpSp>
      <p:sp>
        <p:nvSpPr>
          <p:cNvPr id="47" name="Object 47"/>
          <p:cNvSpPr txBox="1"/>
          <p:nvPr/>
        </p:nvSpPr>
        <p:spPr>
          <a:xfrm>
            <a:off x="9060425" y="7393781"/>
            <a:ext cx="6907166" cy="787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C106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787977"/>
            <a:ext cx="3569986" cy="491991"/>
            <a:chOff x="7357863" y="787977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787977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84600" y="837749"/>
            <a:ext cx="5316485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기술 설명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027488" y="1456029"/>
            <a:ext cx="12230731" cy="2021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IoT 장비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956082" y="2803504"/>
            <a:ext cx="7559701" cy="5751961"/>
            <a:chOff x="956082" y="2803504"/>
            <a:chExt cx="7559701" cy="57519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082" y="2803504"/>
              <a:ext cx="7559701" cy="57519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38701" y="2003663"/>
            <a:ext cx="608333" cy="741812"/>
            <a:chOff x="16538701" y="2003663"/>
            <a:chExt cx="608333" cy="7418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16538701" y="2003663"/>
              <a:ext cx="608333" cy="7418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56353" y="2822552"/>
            <a:ext cx="7538885" cy="5751961"/>
            <a:chOff x="9756353" y="2822552"/>
            <a:chExt cx="7538885" cy="575196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6353" y="2822552"/>
              <a:ext cx="7538885" cy="57519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787977"/>
            <a:ext cx="3569986" cy="491991"/>
            <a:chOff x="7357863" y="787977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787977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84600" y="837749"/>
            <a:ext cx="5316485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기술 설명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027488" y="1456029"/>
            <a:ext cx="12230731" cy="2034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 기술 스택 </a:t>
            </a:r>
            <a:r>
              <a:rPr lang="en-US" sz="7600" kern="0" spc="-3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로드맵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334316" y="2936837"/>
            <a:ext cx="13617082" cy="6872686"/>
            <a:chOff x="2334316" y="2936837"/>
            <a:chExt cx="13617082" cy="68726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4316" y="2936837"/>
              <a:ext cx="13617082" cy="6872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48866" y="2578545"/>
            <a:ext cx="608333" cy="741812"/>
            <a:chOff x="15848866" y="2578545"/>
            <a:chExt cx="608333" cy="7418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15848866" y="2578545"/>
              <a:ext cx="608333" cy="741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787977"/>
            <a:ext cx="3569986" cy="491991"/>
            <a:chOff x="7357863" y="787977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787977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84600" y="837749"/>
            <a:ext cx="5316485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기술 설명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027488" y="1456029"/>
            <a:ext cx="12230731" cy="2021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컴포넌트 트리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871292" y="2654048"/>
            <a:ext cx="15207173" cy="7278401"/>
            <a:chOff x="1871292" y="2654048"/>
            <a:chExt cx="15207173" cy="72784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1292" y="2654048"/>
              <a:ext cx="15207173" cy="72784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38798" y="3880134"/>
            <a:ext cx="608333" cy="741812"/>
            <a:chOff x="16238798" y="3880134"/>
            <a:chExt cx="608333" cy="7418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16238798" y="3880134"/>
              <a:ext cx="608333" cy="741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EF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9682" y="3015766"/>
            <a:ext cx="6995970" cy="5010864"/>
            <a:chOff x="8019682" y="3015766"/>
            <a:chExt cx="6995970" cy="5010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9682" y="3015766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525" y="667945"/>
            <a:ext cx="4156408" cy="4983171"/>
            <a:chOff x="219525" y="667945"/>
            <a:chExt cx="4156408" cy="4983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25" y="667945"/>
              <a:ext cx="4156408" cy="49831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85979" y="4152548"/>
            <a:ext cx="8566680" cy="5857467"/>
            <a:chOff x="9085979" y="4152548"/>
            <a:chExt cx="8566680" cy="58574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5979" y="4152548"/>
              <a:ext cx="8566680" cy="5857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698781" y="3813753"/>
            <a:ext cx="4106232" cy="2646376"/>
            <a:chOff x="12698781" y="3813753"/>
            <a:chExt cx="4106232" cy="264637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98781" y="5774414"/>
              <a:ext cx="871225" cy="677591"/>
              <a:chOff x="12698781" y="5774414"/>
              <a:chExt cx="871225" cy="6775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98781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928822" y="5774414"/>
              <a:ext cx="871225" cy="677591"/>
              <a:chOff x="15928822" y="5774414"/>
              <a:chExt cx="871225" cy="6775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28822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369319" y="3813753"/>
              <a:ext cx="871225" cy="677591"/>
              <a:chOff x="13369319" y="3813753"/>
              <a:chExt cx="871225" cy="67759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69319" y="3813753"/>
                <a:ext cx="871225" cy="67759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920552" y="4543716"/>
            <a:ext cx="397002" cy="484111"/>
            <a:chOff x="15920552" y="4543716"/>
            <a:chExt cx="397002" cy="4841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740000">
              <a:off x="15920552" y="4543716"/>
              <a:ext cx="397002" cy="4841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43071" y="8769964"/>
            <a:ext cx="8915603" cy="1768434"/>
            <a:chOff x="9643071" y="8769964"/>
            <a:chExt cx="8915603" cy="1768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9643071" y="8769964"/>
              <a:ext cx="8915603" cy="17684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521762" y="1998499"/>
            <a:ext cx="4468041" cy="533333"/>
            <a:chOff x="3521762" y="1998499"/>
            <a:chExt cx="4468041" cy="5333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1762" y="1998499"/>
              <a:ext cx="4468041" cy="53333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507307" y="2055638"/>
            <a:ext cx="6496958" cy="639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라이브 시연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-315090" y="2593810"/>
            <a:ext cx="12141740" cy="4006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4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놀아주기</a:t>
            </a:r>
          </a:p>
          <a:p>
            <a:pPr algn="ctr"/>
            <a:r>
              <a:rPr lang="en-US" sz="8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라이브 시연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2753397" y="5428571"/>
            <a:ext cx="6004771" cy="155373"/>
            <a:chOff x="2753397" y="5428571"/>
            <a:chExt cx="6004771" cy="15537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753397" y="5428571"/>
              <a:ext cx="6004771" cy="66079"/>
              <a:chOff x="2753397" y="5428571"/>
              <a:chExt cx="6004771" cy="6607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53397" y="5428571"/>
                <a:ext cx="6004771" cy="6607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53397" y="5517866"/>
              <a:ext cx="6004771" cy="66079"/>
              <a:chOff x="2753397" y="5517866"/>
              <a:chExt cx="6004771" cy="6607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53397" y="5517866"/>
                <a:ext cx="6004771" cy="66079"/>
              </a:xfrm>
              <a:prstGeom prst="rect">
                <a:avLst/>
              </a:prstGeom>
            </p:spPr>
          </p:pic>
        </p:grpSp>
      </p:grpSp>
      <p:sp>
        <p:nvSpPr>
          <p:cNvPr id="58" name="Object 58"/>
          <p:cNvSpPr txBox="1"/>
          <p:nvPr/>
        </p:nvSpPr>
        <p:spPr>
          <a:xfrm>
            <a:off x="-1667686" y="5860267"/>
            <a:ext cx="14846937" cy="803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노즈워크 라이브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628548" y="1389010"/>
            <a:ext cx="5028599" cy="616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리마인드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594213" y="1971638"/>
            <a:ext cx="11097293" cy="2021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문제해결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6345953" y="3836533"/>
            <a:ext cx="5346188" cy="4955505"/>
            <a:chOff x="6345953" y="3836533"/>
            <a:chExt cx="5346188" cy="49555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45953" y="3836533"/>
              <a:ext cx="5346188" cy="49555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93612" y="4629809"/>
            <a:ext cx="418453" cy="510268"/>
            <a:chOff x="8293612" y="4629809"/>
            <a:chExt cx="418453" cy="51026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740000">
              <a:off x="8293612" y="4629809"/>
              <a:ext cx="418453" cy="51026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-29768" y="4123714"/>
            <a:ext cx="7484095" cy="747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유기동물 입양 절차 복잡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75837" y="4722609"/>
            <a:ext cx="4872905" cy="142985"/>
            <a:chOff x="1275837" y="4722609"/>
            <a:chExt cx="4872905" cy="14298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75837" y="4722609"/>
              <a:ext cx="4872905" cy="66079"/>
              <a:chOff x="1275837" y="4722609"/>
              <a:chExt cx="4872905" cy="660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5837" y="4722609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75837" y="4799514"/>
              <a:ext cx="4872905" cy="66079"/>
              <a:chOff x="1275837" y="4799514"/>
              <a:chExt cx="4872905" cy="6607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5837" y="4799514"/>
                <a:ext cx="4872905" cy="66079"/>
              </a:xfrm>
              <a:prstGeom prst="rect">
                <a:avLst/>
              </a:prstGeom>
            </p:spPr>
          </p:pic>
        </p:grpSp>
      </p:grpSp>
      <p:sp>
        <p:nvSpPr>
          <p:cNvPr id="42" name="Object 42"/>
          <p:cNvSpPr txBox="1"/>
          <p:nvPr/>
        </p:nvSpPr>
        <p:spPr>
          <a:xfrm>
            <a:off x="61616" y="6561819"/>
            <a:ext cx="7301333" cy="747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유기동물 운동량 부족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275837" y="7160713"/>
            <a:ext cx="4872905" cy="142985"/>
            <a:chOff x="1275837" y="7160713"/>
            <a:chExt cx="4872905" cy="14298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75837" y="7160713"/>
              <a:ext cx="4872905" cy="66079"/>
              <a:chOff x="1275837" y="7160713"/>
              <a:chExt cx="4872905" cy="6607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5837" y="7160713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75837" y="7237619"/>
              <a:ext cx="4872905" cy="66079"/>
              <a:chOff x="1275837" y="7237619"/>
              <a:chExt cx="4872905" cy="6607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5837" y="7237619"/>
                <a:ext cx="4872905" cy="66079"/>
              </a:xfrm>
              <a:prstGeom prst="rect">
                <a:avLst/>
              </a:prstGeom>
            </p:spPr>
          </p:pic>
        </p:grpSp>
      </p:grpSp>
      <p:sp>
        <p:nvSpPr>
          <p:cNvPr id="51" name="Object 51"/>
          <p:cNvSpPr txBox="1"/>
          <p:nvPr/>
        </p:nvSpPr>
        <p:spPr>
          <a:xfrm>
            <a:off x="10756444" y="4123714"/>
            <a:ext cx="7301333" cy="747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사람에 대한 두려움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1970659" y="4722609"/>
            <a:ext cx="4872905" cy="142985"/>
            <a:chOff x="11970659" y="4722609"/>
            <a:chExt cx="4872905" cy="14298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1970659" y="4722609"/>
              <a:ext cx="4872905" cy="66079"/>
              <a:chOff x="11970659" y="4722609"/>
              <a:chExt cx="4872905" cy="6607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70659" y="4722609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970659" y="4799514"/>
              <a:ext cx="4872905" cy="66079"/>
              <a:chOff x="11970659" y="4799514"/>
              <a:chExt cx="4872905" cy="6607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70659" y="4799514"/>
                <a:ext cx="4872905" cy="66079"/>
              </a:xfrm>
              <a:prstGeom prst="rect">
                <a:avLst/>
              </a:prstGeom>
            </p:spPr>
          </p:pic>
        </p:grpSp>
      </p:grpSp>
      <p:sp>
        <p:nvSpPr>
          <p:cNvPr id="60" name="Object 60"/>
          <p:cNvSpPr txBox="1"/>
          <p:nvPr/>
        </p:nvSpPr>
        <p:spPr>
          <a:xfrm>
            <a:off x="10364460" y="6561819"/>
            <a:ext cx="8085238" cy="747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입양 예정인과 유대감 부족</a:t>
            </a:r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11970659" y="7160713"/>
            <a:ext cx="4872905" cy="142985"/>
            <a:chOff x="11970659" y="7160713"/>
            <a:chExt cx="4872905" cy="142985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1970659" y="7160713"/>
              <a:ext cx="4872905" cy="66079"/>
              <a:chOff x="11970659" y="7160713"/>
              <a:chExt cx="4872905" cy="6607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70659" y="7160713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970659" y="7237619"/>
              <a:ext cx="4872905" cy="66079"/>
              <a:chOff x="11970659" y="7237619"/>
              <a:chExt cx="4872905" cy="6607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970659" y="7237619"/>
                <a:ext cx="4872905" cy="66079"/>
              </a:xfrm>
              <a:prstGeom prst="rect">
                <a:avLst/>
              </a:prstGeom>
            </p:spPr>
          </p:pic>
        </p:grpSp>
      </p:grpSp>
      <p:sp>
        <p:nvSpPr>
          <p:cNvPr id="69" name="Object 69"/>
          <p:cNvSpPr txBox="1"/>
          <p:nvPr/>
        </p:nvSpPr>
        <p:spPr>
          <a:xfrm>
            <a:off x="13962" y="4884943"/>
            <a:ext cx="7221714" cy="1669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568A35"/>
                </a:solidFill>
                <a:latin typeface="GyeonggiBatang Bold" pitchFamily="34" charset="0"/>
                <a:cs typeface="GyeonggiBatang Bold" pitchFamily="34" charset="0"/>
              </a:rPr>
              <a:t>집에서 유기동물 컨텍</a:t>
            </a:r>
          </a:p>
          <a:p>
            <a:pPr algn="ctr"/>
            <a:r>
              <a:rPr lang="en-US" sz="3500" dirty="0" smtClean="0">
                <a:solidFill>
                  <a:srgbClr val="568A35"/>
                </a:solidFill>
                <a:latin typeface="GyeonggiBatang Bold" pitchFamily="34" charset="0"/>
                <a:cs typeface="GyeonggiBatang Bold" pitchFamily="34" charset="0"/>
              </a:rPr>
              <a:t>입양절차 간소화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10195477" y="4811333"/>
            <a:ext cx="8397871" cy="1669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568A35"/>
                </a:solidFill>
                <a:latin typeface="GyeonggiBatang Bold" pitchFamily="34" charset="0"/>
                <a:cs typeface="GyeonggiBatang Bold" pitchFamily="34" charset="0"/>
              </a:rPr>
              <a:t>노즈워크 로봇으로</a:t>
            </a:r>
          </a:p>
          <a:p>
            <a:pPr algn="ctr"/>
            <a:r>
              <a:rPr lang="en-US" sz="3500" dirty="0" smtClean="0">
                <a:solidFill>
                  <a:srgbClr val="568A35"/>
                </a:solidFill>
                <a:latin typeface="GyeonggiBatang Bold" pitchFamily="34" charset="0"/>
                <a:cs typeface="GyeonggiBatang Bold" pitchFamily="34" charset="0"/>
              </a:rPr>
              <a:t>낯선 것에 대한 두려움 완화</a:t>
            </a:r>
            <a:endParaRPr lang="en-US" dirty="0"/>
          </a:p>
        </p:txBody>
      </p:sp>
      <p:sp>
        <p:nvSpPr>
          <p:cNvPr id="71" name="Object 71"/>
          <p:cNvSpPr txBox="1"/>
          <p:nvPr/>
        </p:nvSpPr>
        <p:spPr>
          <a:xfrm>
            <a:off x="-236792" y="7316337"/>
            <a:ext cx="7732524" cy="2394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568A35"/>
                </a:solidFill>
                <a:latin typeface="GyeonggiBatang Bold" pitchFamily="34" charset="0"/>
                <a:cs typeface="GyeonggiBatang Bold" pitchFamily="34" charset="0"/>
              </a:rPr>
              <a:t>노즈워크를 통해</a:t>
            </a:r>
          </a:p>
          <a:p>
            <a:pPr algn="ctr"/>
            <a:r>
              <a:rPr lang="en-US" sz="3500" dirty="0" smtClean="0">
                <a:solidFill>
                  <a:srgbClr val="568A35"/>
                </a:solidFill>
                <a:latin typeface="GyeonggiBatang Bold" pitchFamily="34" charset="0"/>
                <a:cs typeface="GyeonggiBatang Bold" pitchFamily="34" charset="0"/>
              </a:rPr>
              <a:t>운동량 증가 및</a:t>
            </a:r>
          </a:p>
          <a:p>
            <a:pPr algn="ctr"/>
            <a:r>
              <a:rPr lang="en-US" sz="3500" dirty="0" smtClean="0">
                <a:solidFill>
                  <a:srgbClr val="568A35"/>
                </a:solidFill>
                <a:latin typeface="GyeonggiBatang Bold" pitchFamily="34" charset="0"/>
                <a:cs typeface="GyeonggiBatang Bold" pitchFamily="34" charset="0"/>
              </a:rPr>
              <a:t>스트레스 해소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>
            <a:off x="10604342" y="7342704"/>
            <a:ext cx="7732524" cy="1669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568A35"/>
                </a:solidFill>
                <a:latin typeface="GyeonggiBatang Bold" pitchFamily="34" charset="0"/>
                <a:cs typeface="GyeonggiBatang Bold" pitchFamily="34" charset="0"/>
              </a:rPr>
              <a:t>놀아주기 기능으로</a:t>
            </a:r>
          </a:p>
          <a:p>
            <a:pPr algn="ctr"/>
            <a:r>
              <a:rPr lang="en-US" sz="3500" dirty="0" smtClean="0">
                <a:solidFill>
                  <a:srgbClr val="568A35"/>
                </a:solidFill>
                <a:latin typeface="GyeonggiBatang Bold" pitchFamily="34" charset="0"/>
                <a:cs typeface="GyeonggiBatang Bold" pitchFamily="34" charset="0"/>
              </a:rPr>
              <a:t>유대감 형성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546976" y="1389010"/>
            <a:ext cx="5191744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프로젝트 개요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594213" y="1971638"/>
            <a:ext cx="11097293" cy="2036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유기동물 </a:t>
            </a:r>
            <a:r>
              <a:rPr lang="en-US" sz="7600" kern="0" spc="-3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프로젝트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6438442" y="3418683"/>
            <a:ext cx="5408830" cy="6082461"/>
            <a:chOff x="6438442" y="3418683"/>
            <a:chExt cx="5408830" cy="60824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442" y="3418683"/>
              <a:ext cx="5408830" cy="60824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7694" y="4436679"/>
            <a:ext cx="5320909" cy="706178"/>
            <a:chOff x="827694" y="4436679"/>
            <a:chExt cx="5320909" cy="7061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694" y="4436679"/>
              <a:ext cx="5320909" cy="70617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-164599" y="4536441"/>
            <a:ext cx="7301333" cy="736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・보호센터 사이트를 통한 입양 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2285333" y="5940159"/>
            <a:ext cx="5320909" cy="706178"/>
            <a:chOff x="12285333" y="5940159"/>
            <a:chExt cx="5320909" cy="70617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5333" y="5940159"/>
              <a:ext cx="5320909" cy="70617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1293041" y="6042065"/>
            <a:ext cx="7301333" cy="736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・분실견 찾기 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827694" y="7104388"/>
            <a:ext cx="5320909" cy="706178"/>
            <a:chOff x="827694" y="7104388"/>
            <a:chExt cx="5320909" cy="7061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694" y="7104388"/>
              <a:ext cx="5320909" cy="70617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-162512" y="7204150"/>
            <a:ext cx="7301333" cy="736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・원격 로봇을 통한 놀아주기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6727301" y="3640000"/>
            <a:ext cx="4844127" cy="5621218"/>
            <a:chOff x="6727301" y="3640000"/>
            <a:chExt cx="4844127" cy="56212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7301" y="3640000"/>
              <a:ext cx="4844127" cy="56212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86112" y="4737220"/>
            <a:ext cx="1892200" cy="1892200"/>
            <a:chOff x="12486112" y="4737220"/>
            <a:chExt cx="1892200" cy="18922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840000">
              <a:off x="12486112" y="4737220"/>
              <a:ext cx="1892200" cy="189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17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628548" y="1389010"/>
            <a:ext cx="5028599" cy="616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기대효과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594213" y="1971638"/>
            <a:ext cx="11097293" cy="2021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프로젝트 </a:t>
            </a:r>
            <a:r>
              <a:rPr lang="en-US" sz="7600" kern="0" spc="-3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효과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790524" y="4031718"/>
            <a:ext cx="3114981" cy="3114981"/>
            <a:chOff x="1790524" y="4031718"/>
            <a:chExt cx="3114981" cy="31149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0524" y="4031718"/>
              <a:ext cx="3114981" cy="311498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91027" y="7694228"/>
            <a:ext cx="5237028" cy="803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유기견 입양률 증가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803455" y="4001326"/>
            <a:ext cx="3114981" cy="3114981"/>
            <a:chOff x="5803455" y="4001326"/>
            <a:chExt cx="3114981" cy="31149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3455" y="4001326"/>
              <a:ext cx="3114981" cy="311498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4790208" y="7514150"/>
            <a:ext cx="5237028" cy="1606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입양 만족도 향상,</a:t>
            </a:r>
          </a:p>
          <a:p>
            <a:pPr algn="ctr"/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파양 감소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9707224" y="4048155"/>
            <a:ext cx="3114981" cy="3114981"/>
            <a:chOff x="9707224" y="4048155"/>
            <a:chExt cx="3114981" cy="31149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07224" y="4048155"/>
              <a:ext cx="3114981" cy="3114981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489304" y="7694228"/>
            <a:ext cx="5237028" cy="803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유기견 안락사 감소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3518682" y="4116836"/>
            <a:ext cx="3114981" cy="3114981"/>
            <a:chOff x="13518682" y="4116836"/>
            <a:chExt cx="3114981" cy="311498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18682" y="4116836"/>
              <a:ext cx="3114981" cy="3114981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2457659" y="7677415"/>
            <a:ext cx="5237028" cy="803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유기견 수 감소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628548" y="1389010"/>
            <a:ext cx="5028599" cy="616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팀소개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594213" y="1971638"/>
            <a:ext cx="11097293" cy="2021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저희 팀은요,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98151" y="3900114"/>
            <a:ext cx="3938036" cy="533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김태빈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00099" y="4351170"/>
            <a:ext cx="2534141" cy="2534141"/>
            <a:chOff x="800099" y="4351170"/>
            <a:chExt cx="2534141" cy="25341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099" y="4351170"/>
              <a:ext cx="2534141" cy="253414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6852" y="7056543"/>
            <a:ext cx="4040634" cy="1504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FRONT-END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프론트 팀장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서비스 매니저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UI &amp; UX 디자이너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2882804" y="3907914"/>
            <a:ext cx="3938036" cy="533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김택우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3584747" y="4343370"/>
            <a:ext cx="2534141" cy="2534141"/>
            <a:chOff x="3584747" y="4343370"/>
            <a:chExt cx="2534141" cy="25341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747" y="4343370"/>
              <a:ext cx="2534141" cy="253414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629324" y="3921286"/>
            <a:ext cx="2014286" cy="533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이민규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6369395" y="4356742"/>
            <a:ext cx="2534141" cy="2534141"/>
            <a:chOff x="6369395" y="4356742"/>
            <a:chExt cx="2534141" cy="25341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9395" y="4356742"/>
              <a:ext cx="2534141" cy="253414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8452099" y="3934657"/>
            <a:ext cx="3938036" cy="533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이재명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5616151" y="7095724"/>
            <a:ext cx="4040634" cy="1504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BACK-END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인프라 팀장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프로젝트 매니저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서버 엔지니어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2715618" y="7056543"/>
            <a:ext cx="4040634" cy="1504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EMBEDDED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임베디드 소프트웨어 팀장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카메라 웹소켓 매니저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QA 매니저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9154043" y="4370114"/>
            <a:ext cx="2534141" cy="2534141"/>
            <a:chOff x="9154043" y="4370114"/>
            <a:chExt cx="2534141" cy="253414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54043" y="4370114"/>
              <a:ext cx="2534141" cy="2534141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307565" y="3900114"/>
            <a:ext cx="3938036" cy="533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정진솔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4152899" y="3887057"/>
            <a:ext cx="3938036" cy="533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최우진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4854800" y="4322509"/>
            <a:ext cx="2534141" cy="2534141"/>
            <a:chOff x="14854800" y="4322509"/>
            <a:chExt cx="2534141" cy="253414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54800" y="4322509"/>
              <a:ext cx="2534141" cy="253414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8400799" y="7056543"/>
            <a:ext cx="4040634" cy="1504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BACK-END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서버 팀장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웹소켓 매니저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API 엔지니어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1256275" y="7056543"/>
            <a:ext cx="4040634" cy="1504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EMBEDDED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C106 팀장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임베디드 팀장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하드웨어 매니저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4135799" y="7095724"/>
            <a:ext cx="4040634" cy="15042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FRONT-END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프론트 디자인 팀장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PM</a:t>
            </a:r>
          </a:p>
          <a:p>
            <a:pPr algn="ctr"/>
            <a:r>
              <a:rPr lang="en-US" sz="14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UI 매니저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2009518" y="4335570"/>
            <a:ext cx="2534141" cy="2534141"/>
            <a:chOff x="12009518" y="4335570"/>
            <a:chExt cx="2534141" cy="253414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09518" y="4335570"/>
              <a:ext cx="2534141" cy="253414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F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9682" y="3015766"/>
            <a:ext cx="6995970" cy="5010864"/>
            <a:chOff x="8019682" y="3015766"/>
            <a:chExt cx="6995970" cy="5010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9682" y="3015766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525" y="667945"/>
            <a:ext cx="4156408" cy="4983171"/>
            <a:chOff x="219525" y="667945"/>
            <a:chExt cx="4156408" cy="4983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25" y="667945"/>
              <a:ext cx="4156408" cy="49831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85979" y="4152548"/>
            <a:ext cx="8566680" cy="5857467"/>
            <a:chOff x="9085979" y="4152548"/>
            <a:chExt cx="8566680" cy="58574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5979" y="4152548"/>
              <a:ext cx="8566680" cy="58574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698781" y="3813753"/>
            <a:ext cx="4106232" cy="2646376"/>
            <a:chOff x="12698781" y="3813753"/>
            <a:chExt cx="4106232" cy="264637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98781" y="5774414"/>
              <a:ext cx="871225" cy="677591"/>
              <a:chOff x="12698781" y="5774414"/>
              <a:chExt cx="871225" cy="6775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98781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928822" y="5774414"/>
              <a:ext cx="871225" cy="677591"/>
              <a:chOff x="15928822" y="5774414"/>
              <a:chExt cx="871225" cy="6775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28822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369319" y="3813753"/>
              <a:ext cx="871225" cy="677591"/>
              <a:chOff x="13369319" y="3813753"/>
              <a:chExt cx="871225" cy="67759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69319" y="3813753"/>
                <a:ext cx="871225" cy="677591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5920552" y="4543716"/>
            <a:ext cx="397002" cy="484111"/>
            <a:chOff x="15920552" y="4543716"/>
            <a:chExt cx="397002" cy="4841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740000">
              <a:off x="15920552" y="4543716"/>
              <a:ext cx="397002" cy="4841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43071" y="8769964"/>
            <a:ext cx="8915603" cy="1768434"/>
            <a:chOff x="9643071" y="8769964"/>
            <a:chExt cx="8915603" cy="17684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9643071" y="8769964"/>
              <a:ext cx="8915603" cy="17684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521762" y="1998499"/>
            <a:ext cx="4468041" cy="533333"/>
            <a:chOff x="3521762" y="1998499"/>
            <a:chExt cx="4468041" cy="5333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21762" y="1998499"/>
              <a:ext cx="4468041" cy="533333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2507307" y="2055638"/>
            <a:ext cx="6496958" cy="639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백문이 불여일犬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-1870786" y="2632990"/>
            <a:ext cx="15595333" cy="4006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400" kern="0" spc="-3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세상 모든 유기견에게</a:t>
            </a:r>
            <a:r>
              <a:rPr lang="en-US" sz="84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 </a:t>
            </a:r>
          </a:p>
          <a:p>
            <a:pPr algn="ctr"/>
            <a:r>
              <a:rPr lang="en-US" sz="84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가족을 선물하자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2753397" y="5428571"/>
            <a:ext cx="6004771" cy="155373"/>
            <a:chOff x="2753397" y="5428571"/>
            <a:chExt cx="6004771" cy="15537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753397" y="5428571"/>
              <a:ext cx="6004771" cy="66079"/>
              <a:chOff x="2753397" y="5428571"/>
              <a:chExt cx="6004771" cy="6607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53397" y="5428571"/>
                <a:ext cx="6004771" cy="6607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2753397" y="5517866"/>
              <a:ext cx="6004771" cy="66079"/>
              <a:chOff x="2753397" y="5517866"/>
              <a:chExt cx="6004771" cy="6607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753397" y="5517866"/>
                <a:ext cx="6004771" cy="66079"/>
              </a:xfrm>
              <a:prstGeom prst="rect">
                <a:avLst/>
              </a:prstGeom>
            </p:spPr>
          </p:pic>
        </p:grpSp>
      </p:grpSp>
      <p:sp>
        <p:nvSpPr>
          <p:cNvPr id="58" name="Object 58"/>
          <p:cNvSpPr txBox="1"/>
          <p:nvPr/>
        </p:nvSpPr>
        <p:spPr>
          <a:xfrm>
            <a:off x="-1667686" y="5860267"/>
            <a:ext cx="14846937" cy="16065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새로운 가족</a:t>
            </a:r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을</a:t>
            </a:r>
            <a:r>
              <a:rPr lang="en-US" sz="30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 </a:t>
            </a:r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받아들이는 일.</a:t>
            </a:r>
          </a:p>
          <a:p>
            <a:pPr algn="ctr"/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충동이 아닌 </a:t>
            </a:r>
            <a:r>
              <a:rPr lang="en-US" sz="30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깊은 고민</a:t>
            </a:r>
            <a:r>
              <a:rPr lang="en-US" sz="30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으로 입양 부탁드립니다.</a:t>
            </a:r>
            <a:endParaRPr lang="en-US" dirty="0"/>
          </a:p>
        </p:txBody>
      </p:sp>
      <p:sp>
        <p:nvSpPr>
          <p:cNvPr id="59" name="Object 59"/>
          <p:cNvSpPr txBox="1"/>
          <p:nvPr/>
        </p:nvSpPr>
        <p:spPr>
          <a:xfrm>
            <a:off x="2302196" y="7557971"/>
            <a:ext cx="6907166" cy="639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rgbClr val="BA9F83"/>
                </a:solidFill>
                <a:latin typeface="GyeonggiBatang Bold" pitchFamily="34" charset="0"/>
                <a:cs typeface="GyeonggiBatang Bold" pitchFamily="34" charset="0"/>
              </a:rPr>
              <a:t>발표를 들어주셔서 감사합니다.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644359" y="9251694"/>
            <a:ext cx="3831831" cy="1065696"/>
            <a:chOff x="13644359" y="9251694"/>
            <a:chExt cx="3831831" cy="10656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44359" y="9251694"/>
              <a:ext cx="3831831" cy="10656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83547" y="6025142"/>
            <a:ext cx="4425977" cy="3421764"/>
            <a:chOff x="13383547" y="6025142"/>
            <a:chExt cx="4425977" cy="34217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83547" y="6025142"/>
              <a:ext cx="4425977" cy="342176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810998" y="591413"/>
            <a:ext cx="6663718" cy="16162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1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CONTENTS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7080952" y="1478470"/>
            <a:ext cx="4123810" cy="66079"/>
            <a:chOff x="7080952" y="1478470"/>
            <a:chExt cx="4123810" cy="660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0952" y="1478470"/>
              <a:ext cx="4123810" cy="660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81416" y="1555375"/>
            <a:ext cx="4122882" cy="66079"/>
            <a:chOff x="7081416" y="1555375"/>
            <a:chExt cx="4122882" cy="660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1416" y="1555375"/>
              <a:ext cx="4122882" cy="6607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058577" y="1639787"/>
            <a:ext cx="6071886" cy="613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프로젝트 목차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4793741" y="3023171"/>
            <a:ext cx="968565" cy="1109050"/>
            <a:chOff x="4793741" y="3023171"/>
            <a:chExt cx="968565" cy="110905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793741" y="3023171"/>
              <a:ext cx="968565" cy="995627"/>
              <a:chOff x="4793741" y="3023171"/>
              <a:chExt cx="968565" cy="995627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93741" y="3023171"/>
                <a:ext cx="968565" cy="995627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4877113" y="3499844"/>
              <a:ext cx="1016512" cy="948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FDF4"/>
                  </a:solidFill>
                  <a:latin typeface="GyeonggiBatang Bold" pitchFamily="34" charset="0"/>
                  <a:cs typeface="GyeonggiBatang Bold" pitchFamily="34" charset="0"/>
                </a:rPr>
                <a:t>01</a:t>
              </a:r>
              <a:endParaRPr lang="en-US"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708776" y="6969777"/>
            <a:ext cx="376934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 </a:t>
            </a:r>
            <a:endParaRPr lang="en-US" sz="2800" dirty="0">
              <a:solidFill>
                <a:srgbClr val="7DB249"/>
              </a:solidFill>
              <a:latin typeface="GyeonggiBatang Bold" pitchFamily="34" charset="0"/>
              <a:cs typeface="GyeonggiBatang Bold" pitchFamily="34" charset="0"/>
            </a:endParaRPr>
          </a:p>
          <a:p>
            <a:pPr algn="ctr"/>
            <a:r>
              <a:rPr lang="en-US" sz="2800" dirty="0" err="1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프로젝트</a:t>
            </a:r>
            <a:r>
              <a:rPr lang="en-US" sz="28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 개요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8553809" y="3023171"/>
            <a:ext cx="968565" cy="1109046"/>
            <a:chOff x="8553809" y="3023171"/>
            <a:chExt cx="968565" cy="110904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553809" y="3023171"/>
              <a:ext cx="968565" cy="995627"/>
              <a:chOff x="8553809" y="3023171"/>
              <a:chExt cx="968565" cy="99562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553809" y="3023171"/>
                <a:ext cx="968565" cy="995627"/>
              </a:xfrm>
              <a:prstGeom prst="rect">
                <a:avLst/>
              </a:prstGeom>
            </p:spPr>
          </p:pic>
        </p:grpSp>
        <p:sp>
          <p:nvSpPr>
            <p:cNvPr id="44" name="Object 44"/>
            <p:cNvSpPr txBox="1"/>
            <p:nvPr/>
          </p:nvSpPr>
          <p:spPr>
            <a:xfrm>
              <a:off x="8637182" y="3499840"/>
              <a:ext cx="1016512" cy="948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FDF4"/>
                  </a:solidFill>
                  <a:latin typeface="GyeonggiBatang Bold" pitchFamily="34" charset="0"/>
                  <a:cs typeface="GyeonggiBatang Bold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470947" y="4220862"/>
            <a:ext cx="3786168" cy="13455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문제상황 및 </a:t>
            </a:r>
          </a:p>
          <a:p>
            <a:pPr algn="ctr"/>
            <a:r>
              <a:rPr lang="en-US" sz="28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해결방안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2256903" y="3023171"/>
            <a:ext cx="968565" cy="1109050"/>
            <a:chOff x="12256903" y="3023171"/>
            <a:chExt cx="968565" cy="110905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2256903" y="3023171"/>
              <a:ext cx="968565" cy="995627"/>
              <a:chOff x="12256903" y="3023171"/>
              <a:chExt cx="968565" cy="99562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56903" y="3023171"/>
                <a:ext cx="968565" cy="995627"/>
              </a:xfrm>
              <a:prstGeom prst="rect">
                <a:avLst/>
              </a:prstGeom>
            </p:spPr>
          </p:pic>
        </p:grpSp>
        <p:sp>
          <p:nvSpPr>
            <p:cNvPr id="51" name="Object 51"/>
            <p:cNvSpPr txBox="1"/>
            <p:nvPr/>
          </p:nvSpPr>
          <p:spPr>
            <a:xfrm>
              <a:off x="12340290" y="3499844"/>
              <a:ext cx="1016512" cy="948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FDF4"/>
                  </a:solidFill>
                  <a:latin typeface="GyeonggiBatang Bold" pitchFamily="34" charset="0"/>
                  <a:cs typeface="GyeonggiBatang Bold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147227" y="4640688"/>
            <a:ext cx="3781728" cy="747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기술 설명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6074474" y="6212837"/>
            <a:ext cx="968565" cy="1109048"/>
            <a:chOff x="6074474" y="6212837"/>
            <a:chExt cx="968565" cy="1109048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6074474" y="6212837"/>
              <a:ext cx="968565" cy="995627"/>
              <a:chOff x="6074474" y="6212837"/>
              <a:chExt cx="968565" cy="995627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74474" y="6212837"/>
                <a:ext cx="968565" cy="995627"/>
              </a:xfrm>
              <a:prstGeom prst="rect">
                <a:avLst/>
              </a:prstGeom>
            </p:spPr>
          </p:pic>
        </p:grpSp>
        <p:sp>
          <p:nvSpPr>
            <p:cNvPr id="58" name="Object 58"/>
            <p:cNvSpPr txBox="1"/>
            <p:nvPr/>
          </p:nvSpPr>
          <p:spPr>
            <a:xfrm>
              <a:off x="6157847" y="6689508"/>
              <a:ext cx="1016512" cy="948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FDF4"/>
                  </a:solidFill>
                  <a:latin typeface="GyeonggiBatang Bold" pitchFamily="34" charset="0"/>
                  <a:cs typeface="GyeonggiBatang Bold" pitchFamily="34" charset="0"/>
                </a:rPr>
                <a:t>04</a:t>
              </a:r>
              <a:endParaRPr lang="en-US" dirty="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0894319" y="4236027"/>
            <a:ext cx="3771429" cy="747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라이브 시연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0197466" y="6123597"/>
            <a:ext cx="968565" cy="1109045"/>
            <a:chOff x="10197466" y="6123597"/>
            <a:chExt cx="968565" cy="110904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197466" y="6123597"/>
              <a:ext cx="968565" cy="995627"/>
              <a:chOff x="10197466" y="6123597"/>
              <a:chExt cx="968565" cy="995627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97466" y="6123597"/>
                <a:ext cx="968565" cy="995627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0280811" y="6600264"/>
              <a:ext cx="1016512" cy="9485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rgbClr val="FFFDF4"/>
                  </a:solidFill>
                  <a:latin typeface="GyeonggiBatang Bold" pitchFamily="34" charset="0"/>
                  <a:cs typeface="GyeonggiBatang Bold" pitchFamily="34" charset="0"/>
                </a:rPr>
                <a:t>05</a:t>
              </a:r>
              <a:endParaRPr lang="en-US" dirty="0"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8890287" y="7161363"/>
            <a:ext cx="3792526" cy="1922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기대효과 및 </a:t>
            </a:r>
          </a:p>
          <a:p>
            <a:pPr algn="ctr"/>
            <a:r>
              <a:rPr lang="en-US" sz="28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팀원소개</a:t>
            </a:r>
          </a:p>
          <a:p>
            <a:pPr algn="ctr"/>
            <a:endParaRPr lang="en-US" dirty="0"/>
          </a:p>
        </p:txBody>
      </p:sp>
      <p:sp>
        <p:nvSpPr>
          <p:cNvPr id="50" name="Object 46"/>
          <p:cNvSpPr txBox="1"/>
          <p:nvPr/>
        </p:nvSpPr>
        <p:spPr>
          <a:xfrm>
            <a:off x="7174359" y="4238377"/>
            <a:ext cx="37861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 smtClean="0">
                <a:solidFill>
                  <a:srgbClr val="7DB249"/>
                </a:solidFill>
                <a:latin typeface="GyeonggiBatang Bold" pitchFamily="34" charset="0"/>
                <a:cs typeface="GyeonggiBatang Bold" pitchFamily="34" charset="0"/>
              </a:rPr>
              <a:t>UCC 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1339238"/>
            <a:ext cx="3569986" cy="491991"/>
            <a:chOff x="7357863" y="1339238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1339238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546976" y="1389010"/>
            <a:ext cx="5191744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문제상황 및 해결방안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594213" y="1971638"/>
            <a:ext cx="11097293" cy="2036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유기견 센터의 </a:t>
            </a:r>
            <a:r>
              <a:rPr lang="en-US" sz="7600" kern="0" spc="-3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현실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438131" y="3872897"/>
            <a:ext cx="8704762" cy="5704762"/>
            <a:chOff x="438131" y="3872897"/>
            <a:chExt cx="8704762" cy="570476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38131" y="3872897"/>
              <a:ext cx="8704726" cy="5701513"/>
              <a:chOff x="438131" y="3872897"/>
              <a:chExt cx="8704726" cy="570151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38131" y="3872897"/>
                <a:ext cx="8704726" cy="57015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91706" y="4361402"/>
              <a:ext cx="7797575" cy="4751043"/>
              <a:chOff x="891706" y="4361402"/>
              <a:chExt cx="7797575" cy="475104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91706" y="4361402"/>
                <a:ext cx="7797575" cy="47510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474878" y="3851535"/>
            <a:ext cx="8029708" cy="5700972"/>
            <a:chOff x="9474878" y="3851535"/>
            <a:chExt cx="8029708" cy="57009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4878" y="3851535"/>
              <a:ext cx="8029708" cy="57009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16917" y="4302883"/>
            <a:ext cx="7150259" cy="4723885"/>
            <a:chOff x="9916917" y="4302883"/>
            <a:chExt cx="7150259" cy="47238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6917" y="4302883"/>
              <a:ext cx="7150259" cy="47238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721463" y="2882311"/>
            <a:ext cx="4705982" cy="5727588"/>
            <a:chOff x="12721463" y="2882311"/>
            <a:chExt cx="4705982" cy="57275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21463" y="2882311"/>
              <a:ext cx="4705982" cy="57275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35278" y="2428301"/>
            <a:ext cx="594721" cy="213611"/>
            <a:chOff x="13935278" y="2428301"/>
            <a:chExt cx="594721" cy="2136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640000">
              <a:off x="13935278" y="2428301"/>
              <a:ext cx="594721" cy="21361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3950917" y="1887913"/>
            <a:ext cx="3558429" cy="11771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rgbClr val="BA9F83"/>
                </a:solidFill>
                <a:latin typeface="GyeonggiBatang Bold" pitchFamily="34" charset="0"/>
                <a:cs typeface="GyeonggiBatang Bold" pitchFamily="34" charset="0"/>
              </a:rPr>
              <a:t>ssafy 1학기 과정</a:t>
            </a:r>
          </a:p>
          <a:p>
            <a:pPr algn="ctr"/>
            <a:r>
              <a:rPr lang="en-US" sz="2400" dirty="0" smtClean="0">
                <a:solidFill>
                  <a:srgbClr val="BA9F83"/>
                </a:solidFill>
                <a:latin typeface="GyeonggiBatang Bold" pitchFamily="34" charset="0"/>
                <a:cs typeface="GyeonggiBatang Bold" pitchFamily="34" charset="0"/>
              </a:rPr>
              <a:t>이 교수님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3172289" y="3019126"/>
            <a:ext cx="418453" cy="510268"/>
            <a:chOff x="13172289" y="3019126"/>
            <a:chExt cx="418453" cy="5102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740000">
              <a:off x="13172289" y="3019126"/>
              <a:ext cx="418453" cy="51026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41059" y="2116489"/>
            <a:ext cx="12230731" cy="2036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실제 경험</a:t>
            </a:r>
            <a:r>
              <a:rPr lang="en-US" sz="7600" kern="0" spc="-3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 인터뷰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-2581088" y="4132884"/>
            <a:ext cx="16525629" cy="14678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5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"센터 위치, 거리 등 접근성 떨어짐"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5071430" y="1486999"/>
            <a:ext cx="3569986" cy="491991"/>
            <a:chOff x="5071430" y="1486999"/>
            <a:chExt cx="3569986" cy="4919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1430" y="1486999"/>
              <a:ext cx="3569986" cy="49199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260547" y="1536771"/>
            <a:ext cx="5191744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문제상황 및 해결방안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603938" y="6089984"/>
            <a:ext cx="13156142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5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"유기동물 입양 절차 복잡"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114395" y="2603196"/>
            <a:ext cx="5983580" cy="7282536"/>
            <a:chOff x="12114395" y="2603196"/>
            <a:chExt cx="5983580" cy="72825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4395" y="2603196"/>
              <a:ext cx="5983580" cy="728253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41058" y="2118625"/>
            <a:ext cx="12230731" cy="20342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다양한 </a:t>
            </a:r>
            <a:r>
              <a:rPr lang="en-US" sz="7600" kern="0" spc="-3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문제상황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687598" y="5839416"/>
            <a:ext cx="4872905" cy="142985"/>
            <a:chOff x="1687598" y="5839416"/>
            <a:chExt cx="4872905" cy="1429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87598" y="5839416"/>
              <a:ext cx="4872905" cy="66079"/>
              <a:chOff x="1687598" y="5839416"/>
              <a:chExt cx="4872905" cy="6607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7598" y="5839416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87598" y="5916321"/>
              <a:ext cx="4872905" cy="66079"/>
              <a:chOff x="1687598" y="5916321"/>
              <a:chExt cx="4872905" cy="6607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7598" y="5916321"/>
                <a:ext cx="4872905" cy="6607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687598" y="8091186"/>
            <a:ext cx="4872905" cy="142985"/>
            <a:chOff x="1687598" y="8091186"/>
            <a:chExt cx="4872905" cy="14298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687598" y="8091186"/>
              <a:ext cx="4872905" cy="66079"/>
              <a:chOff x="1687598" y="8091186"/>
              <a:chExt cx="4872905" cy="660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7598" y="8091186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87598" y="8168092"/>
              <a:ext cx="4872905" cy="66079"/>
              <a:chOff x="1687598" y="8168092"/>
              <a:chExt cx="4872905" cy="6607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87598" y="8168092"/>
                <a:ext cx="4872905" cy="66079"/>
              </a:xfrm>
              <a:prstGeom prst="rect">
                <a:avLst/>
              </a:prstGeom>
            </p:spPr>
          </p:pic>
        </p:grpSp>
      </p:grpSp>
      <p:sp>
        <p:nvSpPr>
          <p:cNvPr id="42" name="Object 42"/>
          <p:cNvSpPr txBox="1"/>
          <p:nvPr/>
        </p:nvSpPr>
        <p:spPr>
          <a:xfrm>
            <a:off x="245541" y="7493190"/>
            <a:ext cx="7732524" cy="93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유기동물 운동량 부족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7120344" y="5841683"/>
            <a:ext cx="4872905" cy="142985"/>
            <a:chOff x="7120344" y="5841683"/>
            <a:chExt cx="4872905" cy="14298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120344" y="5841683"/>
              <a:ext cx="4872905" cy="66079"/>
              <a:chOff x="7120344" y="5841683"/>
              <a:chExt cx="4872905" cy="6607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20344" y="5841683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120344" y="5918589"/>
              <a:ext cx="4872905" cy="66079"/>
              <a:chOff x="7120344" y="5918589"/>
              <a:chExt cx="4872905" cy="6607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20344" y="5918589"/>
                <a:ext cx="4872905" cy="66079"/>
              </a:xfrm>
              <a:prstGeom prst="rect">
                <a:avLst/>
              </a:prstGeom>
            </p:spPr>
          </p:pic>
        </p:grpSp>
      </p:grpSp>
      <p:sp>
        <p:nvSpPr>
          <p:cNvPr id="51" name="Object 51"/>
          <p:cNvSpPr txBox="1"/>
          <p:nvPr/>
        </p:nvSpPr>
        <p:spPr>
          <a:xfrm>
            <a:off x="5945943" y="5196067"/>
            <a:ext cx="7221714" cy="93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사람에 대한 두려움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7120344" y="8081662"/>
            <a:ext cx="4872905" cy="142985"/>
            <a:chOff x="7120344" y="8081662"/>
            <a:chExt cx="4872905" cy="14298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120344" y="8081662"/>
              <a:ext cx="4872905" cy="66079"/>
              <a:chOff x="7120344" y="8081662"/>
              <a:chExt cx="4872905" cy="6607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20344" y="8081662"/>
                <a:ext cx="4872905" cy="6607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120344" y="8158568"/>
              <a:ext cx="4872905" cy="66079"/>
              <a:chOff x="7120344" y="8158568"/>
              <a:chExt cx="4872905" cy="6607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20344" y="8158568"/>
                <a:ext cx="4872905" cy="66079"/>
              </a:xfrm>
              <a:prstGeom prst="rect">
                <a:avLst/>
              </a:prstGeom>
            </p:spPr>
          </p:pic>
        </p:grpSp>
      </p:grpSp>
      <p:sp>
        <p:nvSpPr>
          <p:cNvPr id="60" name="Object 60"/>
          <p:cNvSpPr txBox="1"/>
          <p:nvPr/>
        </p:nvSpPr>
        <p:spPr>
          <a:xfrm>
            <a:off x="5515604" y="7483667"/>
            <a:ext cx="7918549" cy="93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입양 예정인과 유대감 부족</a:t>
            </a:r>
            <a:endParaRPr lang="en-US" dirty="0"/>
          </a:p>
        </p:txBody>
      </p:sp>
      <p:grpSp>
        <p:nvGrpSpPr>
          <p:cNvPr id="1021" name="그룹 1021"/>
          <p:cNvGrpSpPr/>
          <p:nvPr/>
        </p:nvGrpSpPr>
        <p:grpSpPr>
          <a:xfrm>
            <a:off x="5071430" y="1486999"/>
            <a:ext cx="3569986" cy="491991"/>
            <a:chOff x="5071430" y="1486999"/>
            <a:chExt cx="3569986" cy="49199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1430" y="1486999"/>
              <a:ext cx="3569986" cy="491991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4260547" y="1536771"/>
            <a:ext cx="5191744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문제상황 및 해결방안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491829" y="5219552"/>
            <a:ext cx="7221714" cy="9369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dirty="0" smtClean="0">
                <a:solidFill>
                  <a:srgbClr val="C38941"/>
                </a:solidFill>
                <a:latin typeface="GyeonggiBatang Bold" pitchFamily="34" charset="0"/>
                <a:cs typeface="GyeonggiBatang Bold" pitchFamily="34" charset="0"/>
              </a:rPr>
              <a:t>유기동물 입양 절차 복잡</a:t>
            </a:r>
            <a:endParaRPr lang="en-US" dirty="0"/>
          </a:p>
        </p:txBody>
      </p:sp>
      <p:grpSp>
        <p:nvGrpSpPr>
          <p:cNvPr id="1022" name="그룹 1022"/>
          <p:cNvGrpSpPr/>
          <p:nvPr/>
        </p:nvGrpSpPr>
        <p:grpSpPr>
          <a:xfrm>
            <a:off x="3643513" y="4135519"/>
            <a:ext cx="1209164" cy="840266"/>
            <a:chOff x="3643513" y="4135519"/>
            <a:chExt cx="1209164" cy="84026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3513" y="4135519"/>
              <a:ext cx="1209164" cy="84026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943278" y="4135519"/>
            <a:ext cx="1063202" cy="921441"/>
            <a:chOff x="8943278" y="4135519"/>
            <a:chExt cx="1063202" cy="92144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43278" y="4135519"/>
              <a:ext cx="1063202" cy="92144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643513" y="6369540"/>
            <a:ext cx="1092419" cy="999841"/>
            <a:chOff x="3643513" y="6369540"/>
            <a:chExt cx="1092419" cy="99984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3513" y="6369540"/>
              <a:ext cx="1092419" cy="99984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21916" y="6369540"/>
            <a:ext cx="954087" cy="995213"/>
            <a:chOff x="8921916" y="6369540"/>
            <a:chExt cx="954087" cy="99521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21916" y="6369540"/>
              <a:ext cx="954087" cy="99521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F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19682" y="3015766"/>
            <a:ext cx="6995970" cy="5010864"/>
            <a:chOff x="8019682" y="3015766"/>
            <a:chExt cx="6995970" cy="50108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9682" y="3015766"/>
              <a:ext cx="6995970" cy="50108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9525" y="667945"/>
            <a:ext cx="4156408" cy="4983171"/>
            <a:chOff x="219525" y="667945"/>
            <a:chExt cx="4156408" cy="49831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525" y="667945"/>
              <a:ext cx="4156408" cy="49831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698781" y="3813753"/>
            <a:ext cx="4106232" cy="2646376"/>
            <a:chOff x="12698781" y="3813753"/>
            <a:chExt cx="4106232" cy="264637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698781" y="5774414"/>
              <a:ext cx="871225" cy="677591"/>
              <a:chOff x="12698781" y="5774414"/>
              <a:chExt cx="871225" cy="67759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698781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928822" y="5774414"/>
              <a:ext cx="871225" cy="677591"/>
              <a:chOff x="15928822" y="5774414"/>
              <a:chExt cx="871225" cy="67759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928822" y="5774414"/>
                <a:ext cx="871225" cy="67759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369319" y="3813753"/>
              <a:ext cx="871225" cy="677591"/>
              <a:chOff x="13369319" y="3813753"/>
              <a:chExt cx="871225" cy="67759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69319" y="3813753"/>
                <a:ext cx="871225" cy="67759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920552" y="4543716"/>
            <a:ext cx="397002" cy="484111"/>
            <a:chOff x="15920552" y="4543716"/>
            <a:chExt cx="397002" cy="48411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740000">
              <a:off x="15920552" y="4543716"/>
              <a:ext cx="397002" cy="48411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43071" y="8769964"/>
            <a:ext cx="8915603" cy="1768434"/>
            <a:chOff x="9643071" y="8769964"/>
            <a:chExt cx="8915603" cy="17684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">
              <a:off x="9643071" y="8769964"/>
              <a:ext cx="8915603" cy="17684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21762" y="3056271"/>
            <a:ext cx="4468041" cy="533333"/>
            <a:chOff x="3521762" y="1998499"/>
            <a:chExt cx="4468041" cy="53333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1762" y="1998499"/>
              <a:ext cx="4468041" cy="533333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507307" y="3113410"/>
            <a:ext cx="6496958" cy="639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해결방안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-315090" y="3651582"/>
            <a:ext cx="12141740" cy="4006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4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백문이 불여일犬</a:t>
            </a:r>
          </a:p>
          <a:p>
            <a:pPr algn="ctr"/>
            <a:r>
              <a:rPr lang="en-US" sz="8400" kern="0" spc="-3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UCC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2753397" y="6486343"/>
            <a:ext cx="6004771" cy="155373"/>
            <a:chOff x="2753397" y="5428571"/>
            <a:chExt cx="6004771" cy="155373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2753397" y="5428571"/>
              <a:ext cx="6004771" cy="66079"/>
              <a:chOff x="2753397" y="5428571"/>
              <a:chExt cx="6004771" cy="6607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753397" y="5428571"/>
                <a:ext cx="6004771" cy="6607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753397" y="5517866"/>
              <a:ext cx="6004771" cy="66079"/>
              <a:chOff x="2753397" y="5517866"/>
              <a:chExt cx="6004771" cy="6607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753397" y="5517866"/>
                <a:ext cx="6004771" cy="66079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933335" y="1815348"/>
            <a:ext cx="7352380" cy="8089833"/>
            <a:chOff x="10933335" y="1815348"/>
            <a:chExt cx="7352380" cy="808983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933335" y="1815348"/>
              <a:ext cx="7352380" cy="808983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572035" y="620209"/>
            <a:ext cx="3569986" cy="491991"/>
            <a:chOff x="4572035" y="620209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35" y="620209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698772" y="669980"/>
            <a:ext cx="5316485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해결방안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241665" y="1125889"/>
            <a:ext cx="12230731" cy="2036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노즈워크 </a:t>
            </a:r>
            <a:r>
              <a:rPr lang="en-US" sz="7600" kern="0" spc="-300" dirty="0" smtClean="0">
                <a:solidFill>
                  <a:srgbClr val="C38941"/>
                </a:solidFill>
                <a:latin typeface="GyeonggiBatang Regular" pitchFamily="34" charset="0"/>
                <a:cs typeface="GyeonggiBatang Regular" pitchFamily="34" charset="0"/>
              </a:rPr>
              <a:t>이점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3019791" y="3771395"/>
            <a:ext cx="4344695" cy="6566770"/>
            <a:chOff x="13019791" y="3771395"/>
            <a:chExt cx="4344695" cy="65667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9791" y="3771395"/>
              <a:ext cx="4344695" cy="65667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238798" y="3880134"/>
            <a:ext cx="608333" cy="741812"/>
            <a:chOff x="16238798" y="3880134"/>
            <a:chExt cx="608333" cy="7418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16238798" y="3880134"/>
              <a:ext cx="608333" cy="7418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6190" y="2374568"/>
            <a:ext cx="12885714" cy="6499818"/>
            <a:chOff x="476190" y="2374568"/>
            <a:chExt cx="12885714" cy="64998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190" y="2374568"/>
              <a:ext cx="12885714" cy="64998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26190" y="3438766"/>
            <a:ext cx="6757294" cy="967594"/>
            <a:chOff x="7026190" y="3438766"/>
            <a:chExt cx="6757294" cy="9675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10700" y="3018125"/>
              <a:ext cx="13514588" cy="193518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6190" y="3438766"/>
              <a:ext cx="6757294" cy="9675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002381" y="4797047"/>
            <a:ext cx="6171429" cy="83910"/>
            <a:chOff x="7002381" y="4797047"/>
            <a:chExt cx="6171429" cy="8391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02381" y="4797047"/>
              <a:ext cx="6171429" cy="8391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105506" y="5086177"/>
            <a:ext cx="3585578" cy="92395"/>
            <a:chOff x="7105506" y="5086177"/>
            <a:chExt cx="3585578" cy="923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05506" y="5086177"/>
              <a:ext cx="3585578" cy="923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088095" y="8268786"/>
            <a:ext cx="3228571" cy="109855"/>
            <a:chOff x="10088095" y="8268786"/>
            <a:chExt cx="3228571" cy="1098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88095" y="8268786"/>
              <a:ext cx="3228571" cy="1098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527736" y="8543649"/>
            <a:ext cx="6788931" cy="123018"/>
            <a:chOff x="6527736" y="8543649"/>
            <a:chExt cx="6788931" cy="12301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27736" y="8543649"/>
              <a:ext cx="6788931" cy="12301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09524" y="6733086"/>
            <a:ext cx="7726342" cy="1172718"/>
            <a:chOff x="6009524" y="6733086"/>
            <a:chExt cx="7726342" cy="117271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09524" y="6733086"/>
              <a:ext cx="7726342" cy="11727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787977"/>
            <a:ext cx="3569986" cy="491991"/>
            <a:chOff x="7357863" y="787977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787977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84600" y="837749"/>
            <a:ext cx="5316485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기술 설명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027488" y="1456029"/>
            <a:ext cx="12230731" cy="2036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노즈워크 로봇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6538701" y="2003663"/>
            <a:ext cx="608333" cy="741812"/>
            <a:chOff x="16538701" y="2003663"/>
            <a:chExt cx="608333" cy="7418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00000">
              <a:off x="16538701" y="2003663"/>
              <a:ext cx="608333" cy="74181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90" y="3186109"/>
            <a:ext cx="10703274" cy="598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4878" y="6293248"/>
            <a:ext cx="9576805" cy="3034636"/>
            <a:chOff x="9474878" y="6293248"/>
            <a:chExt cx="9576805" cy="3034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4878" y="6293248"/>
              <a:ext cx="9576805" cy="3034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09621" y="7557970"/>
            <a:ext cx="5585555" cy="1769914"/>
            <a:chOff x="-1209621" y="7557970"/>
            <a:chExt cx="5585555" cy="17699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09621" y="7557970"/>
              <a:ext cx="5585555" cy="176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7597" y="-62196"/>
            <a:ext cx="4873529" cy="4873529"/>
            <a:chOff x="-137597" y="-62196"/>
            <a:chExt cx="4873529" cy="48735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7597" y="-62196"/>
              <a:ext cx="4873529" cy="48735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6779" y="8874386"/>
            <a:ext cx="18422598" cy="1876190"/>
            <a:chOff x="-116779" y="8874386"/>
            <a:chExt cx="18422598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116779" y="8874386"/>
              <a:ext cx="8198464" cy="1874974"/>
              <a:chOff x="-116779" y="8874386"/>
              <a:chExt cx="8198464" cy="1874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16779" y="8874386"/>
                <a:ext cx="8198464" cy="187497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067724" y="8978482"/>
              <a:ext cx="10237038" cy="1631042"/>
              <a:chOff x="8067724" y="8978482"/>
              <a:chExt cx="10237038" cy="163104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67724" y="8978482"/>
                <a:ext cx="10237038" cy="1631042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357863" y="787977"/>
            <a:ext cx="3569986" cy="491991"/>
            <a:chOff x="7357863" y="787977"/>
            <a:chExt cx="3569986" cy="4919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63" y="787977"/>
              <a:ext cx="3569986" cy="49199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484600" y="837749"/>
            <a:ext cx="5316485" cy="6078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dirty="0" smtClean="0">
                <a:solidFill>
                  <a:srgbClr val="F9F5DE"/>
                </a:solidFill>
                <a:latin typeface="GyeonggiBatang Bold" pitchFamily="34" charset="0"/>
                <a:cs typeface="GyeonggiBatang Bold" pitchFamily="34" charset="0"/>
              </a:rPr>
              <a:t>기술 설명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027488" y="1456029"/>
            <a:ext cx="12230731" cy="2036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300" dirty="0" smtClean="0">
                <a:solidFill>
                  <a:srgbClr val="7DB249"/>
                </a:solidFill>
                <a:latin typeface="GyeonggiBatang Regular" pitchFamily="34" charset="0"/>
                <a:cs typeface="GyeonggiBatang Regular" pitchFamily="34" charset="0"/>
              </a:rPr>
              <a:t>HW 회로도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362507" y="2390775"/>
            <a:ext cx="7250408" cy="8053405"/>
            <a:chOff x="5362507" y="2390775"/>
            <a:chExt cx="7250408" cy="80534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362507" y="2390775"/>
              <a:ext cx="7250408" cy="80534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38701" y="2003663"/>
            <a:ext cx="608333" cy="741812"/>
            <a:chOff x="16538701" y="2003663"/>
            <a:chExt cx="608333" cy="7418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16538701" y="2003663"/>
              <a:ext cx="608333" cy="74181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692868" y="5420561"/>
            <a:ext cx="3204272" cy="785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라즈베리파이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9993228" y="3828838"/>
            <a:ext cx="3364486" cy="785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모터 드라이버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095598" y="2939657"/>
            <a:ext cx="3748999" cy="785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양방향 DC 모터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0637911" y="7570114"/>
            <a:ext cx="2851802" cy="785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카메라 모듈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4169865" y="7548752"/>
            <a:ext cx="3268358" cy="785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dc-dc 컨버터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2122525" y="9327886"/>
            <a:ext cx="5030708" cy="785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 smtClean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Li-Ion 충전형 배터리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5448025" y="9440191"/>
            <a:ext cx="164201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3.6V 2600mA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Object 39"/>
          <p:cNvSpPr txBox="1"/>
          <p:nvPr/>
        </p:nvSpPr>
        <p:spPr>
          <a:xfrm>
            <a:off x="8067724" y="9450629"/>
            <a:ext cx="164201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3.6V 2600mA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Object 39"/>
          <p:cNvSpPr txBox="1"/>
          <p:nvPr/>
        </p:nvSpPr>
        <p:spPr>
          <a:xfrm>
            <a:off x="10633159" y="9460379"/>
            <a:ext cx="164201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Noto Sans CJK KR Regular" pitchFamily="34" charset="0"/>
                <a:cs typeface="Noto Sans CJK KR Regular" pitchFamily="34" charset="0"/>
              </a:rPr>
              <a:t>3.6V 2600mA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267</Words>
  <Application>Microsoft Office PowerPoint</Application>
  <PresentationFormat>사용자 지정</PresentationFormat>
  <Paragraphs>128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GyeonggiBatang Bold</vt:lpstr>
      <vt:lpstr>GyeonggiBatang Regular</vt:lpstr>
      <vt:lpstr>Noto Sans CJK KR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12</cp:revision>
  <dcterms:created xsi:type="dcterms:W3CDTF">2023-08-17T12:08:09Z</dcterms:created>
  <dcterms:modified xsi:type="dcterms:W3CDTF">2023-08-17T13:04:59Z</dcterms:modified>
</cp:coreProperties>
</file>